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notesMasterIdLst>
    <p:notesMasterId r:id="rId28"/>
  </p:notesMasterIdLst>
  <p:sldIdLst>
    <p:sldId id="256" r:id="rId2"/>
    <p:sldId id="408" r:id="rId3"/>
    <p:sldId id="348" r:id="rId4"/>
    <p:sldId id="356" r:id="rId5"/>
    <p:sldId id="282" r:id="rId6"/>
    <p:sldId id="409" r:id="rId7"/>
    <p:sldId id="403" r:id="rId8"/>
    <p:sldId id="396" r:id="rId9"/>
    <p:sldId id="385" r:id="rId10"/>
    <p:sldId id="397" r:id="rId11"/>
    <p:sldId id="398" r:id="rId12"/>
    <p:sldId id="399" r:id="rId13"/>
    <p:sldId id="269" r:id="rId14"/>
    <p:sldId id="407" r:id="rId15"/>
    <p:sldId id="401" r:id="rId16"/>
    <p:sldId id="402" r:id="rId17"/>
    <p:sldId id="404" r:id="rId18"/>
    <p:sldId id="405" r:id="rId19"/>
    <p:sldId id="279" r:id="rId20"/>
    <p:sldId id="368" r:id="rId21"/>
    <p:sldId id="369" r:id="rId22"/>
    <p:sldId id="370" r:id="rId23"/>
    <p:sldId id="371" r:id="rId24"/>
    <p:sldId id="381" r:id="rId25"/>
    <p:sldId id="382" r:id="rId26"/>
    <p:sldId id="383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66F469"/>
    <a:srgbClr val="BAFABC"/>
    <a:srgbClr val="0000CC"/>
    <a:srgbClr val="00CC00"/>
    <a:srgbClr val="FF6600"/>
    <a:srgbClr val="00A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7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23FFFA9-2704-4793-8AF5-DCF8E8464EE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683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6180C-4B46-425A-93C9-8E970DC94D18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648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4E00F-ACBA-4E64-8EB1-DCF8FE1FC71E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656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4E00F-ACBA-4E64-8EB1-DCF8FE1FC71E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476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9E39E-2F8E-4505-BA8A-E2FA1E50E29A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753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0C26F-E21B-4C28-9E1D-9072EABA5095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nl-NL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944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C378-671B-446C-815F-50A0F8D97A18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112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58398-4C1E-4D29-A0E8-51BCD98CD477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274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C8B4C-69DA-40DF-96E6-AB103BC56496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963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9E8A6-76B0-497E-84E2-66A8F2AC762F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l-NL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28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5A1F5-403E-495B-BA08-C215DEF409FE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35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6E93F-6B5B-4158-8DD9-F74685BCB9E8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7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099AE-58CD-4FC3-8869-4E78C8977CA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320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64B12-111F-4578-A2E2-2197AD7AE27A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806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29C04-5C2C-45D2-B923-FF14CF352E73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218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A7695-054B-47BF-8243-1A8B8DC7E740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088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3FF00-ABF3-4151-A0E4-EA3122D82201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062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CD43A-5A0A-4730-AB54-909AD8AEC1F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988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E560B-57D8-4567-AC03-874FF860BB0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41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CFA4F-87D6-4558-A35A-8C0FF466C9DA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18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502BB-AFFA-42E4-A153-EEFA39F1468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1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F08-DA18-44A6-9704-72926F063D4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74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F1EDF-E574-456A-AE0D-D2722803F978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323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2E4DF-7916-4C4A-866F-DC704EE28C2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78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217B7-74F0-4F22-BAF6-127FE1C61A6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835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FFFA9-2704-4793-8AF5-DCF8E8464EE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33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F4D2-81B6-4CED-8024-5692C39C2BE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F4C1-9692-4EC1-A29B-DE24F7CE88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A2A6-8917-4B51-82C6-6B7EF78D842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8A5C-974D-45C5-83E3-5EDEA0F379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FD64-B88F-4B33-8982-9134F888EF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EFAF-333B-4798-B668-CB6F8E91B32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D04C-D6A4-416F-879E-AD198B266A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BDAA-D74E-4946-B5A9-62AA36350EB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125A-13A8-4ABB-AE6B-138526E4F6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8E11-63BE-4F9A-86C3-9531FDF066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E242B-1CC8-4EAA-B97C-BBF94E4C46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4D3E-781E-43C9-B698-4E02268177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3C73-3F0B-4137-BCFD-D3514A916C7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7024-CCB8-428E-A67D-FEEA1C589B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4C8C-3B8C-44CB-92C7-83FA0F46EB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490E-55DA-4654-BF19-7033FDB36BA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EA21-8C28-443A-BA5E-5151918969F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6EAF5-C93A-40A5-9F77-8D03BD6F31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119" r:id="rId17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Helpíkův pohár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2411413" y="6489700"/>
            <a:ext cx="8229600" cy="39211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1600" b="1">
                <a:latin typeface="Comic Sans MS" pitchFamily="66" charset="0"/>
              </a:rPr>
              <a:t>První pomoc zpracována podle ERC Guidelines 2010</a:t>
            </a:r>
          </a:p>
          <a:p>
            <a:pPr algn="ctr">
              <a:buFontTx/>
              <a:buNone/>
            </a:pPr>
            <a:endParaRPr lang="cs-CZ" sz="1600" b="1">
              <a:latin typeface="Comic Sans MS" pitchFamily="66" charset="0"/>
            </a:endParaRPr>
          </a:p>
        </p:txBody>
      </p:sp>
      <p:pic>
        <p:nvPicPr>
          <p:cNvPr id="6148" name="Obrázek 4" descr="Helpík + vrtulní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298084" cy="3484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cs-CZ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Nereaguje ? Neodpovídá 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7544" y="2132856"/>
            <a:ext cx="4038600" cy="3888432"/>
          </a:xfrm>
        </p:spPr>
        <p:txBody>
          <a:bodyPr/>
          <a:lstStyle/>
          <a:p>
            <a:pPr mar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Zavolejte si někoho na pomoc!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Je dobré, když vám v takovém případě bude někdo pomáhat.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2132856"/>
            <a:ext cx="3219319" cy="363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Pak zjistěte zda dýchá 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8640960" cy="2448272"/>
          </a:xfrm>
        </p:spPr>
        <p:txBody>
          <a:bodyPr/>
          <a:lstStyle/>
          <a:p>
            <a:pPr mar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zakloňte mu hlavu </a:t>
            </a:r>
            <a:r>
              <a:rPr lang="cs-CZ" sz="2400" dirty="0">
                <a:latin typeface="Comic Sans MS" pitchFamily="66" charset="0"/>
              </a:rPr>
              <a:t>- zprůchodníte dýchací cesty</a:t>
            </a:r>
          </a:p>
          <a:p>
            <a:pPr mar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400" dirty="0">
                <a:latin typeface="Comic Sans MS" pitchFamily="66" charset="0"/>
              </a:rPr>
              <a:t>přiložením tváře před ústa zjistěte, zda </a:t>
            </a:r>
            <a:r>
              <a:rPr lang="cs-CZ" sz="2800" b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normálně dýchá</a:t>
            </a:r>
            <a:r>
              <a:rPr lang="cs-CZ" sz="2400" kern="0" dirty="0">
                <a:latin typeface="Comic Sans MS" pitchFamily="66" charset="0"/>
              </a:rPr>
              <a:t> </a:t>
            </a:r>
            <a:r>
              <a:rPr lang="cs-CZ" sz="2400" dirty="0">
                <a:latin typeface="Comic Sans MS" pitchFamily="66" charset="0"/>
              </a:rPr>
              <a:t>POZOR – </a:t>
            </a: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abnormální dýchání </a:t>
            </a:r>
            <a:r>
              <a:rPr lang="cs-CZ" sz="2400" dirty="0">
                <a:latin typeface="Comic Sans MS" pitchFamily="66" charset="0"/>
              </a:rPr>
              <a:t>= srdeční zástava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3717032"/>
            <a:ext cx="1843088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4013942"/>
            <a:ext cx="2952328" cy="243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Abnormální dýchání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68760"/>
            <a:ext cx="8640960" cy="3024336"/>
          </a:xfrm>
        </p:spPr>
        <p:txBody>
          <a:bodyPr/>
          <a:lstStyle/>
          <a:p>
            <a:pPr marL="0" algn="ctr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400" dirty="0">
                <a:latin typeface="Comic Sans MS" pitchFamily="66" charset="0"/>
              </a:rPr>
              <a:t>Vyskytuje se krátce po vzniku srdeční zástavy</a:t>
            </a:r>
          </a:p>
          <a:p>
            <a:pPr marL="0" algn="ctr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400" dirty="0">
                <a:latin typeface="Comic Sans MS" pitchFamily="66" charset="0"/>
              </a:rPr>
              <a:t>Je popisováno jako oslabené, namáhavé, chrčivé nebo lapavé dýchání („jako kapr“)</a:t>
            </a:r>
          </a:p>
          <a:p>
            <a:pPr marL="0" algn="ctr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Lapavé dýchání je příznakem srdeční zástavy!</a:t>
            </a:r>
          </a:p>
          <a:p>
            <a:pPr marL="0" algn="ctr">
              <a:lnSpc>
                <a:spcPct val="200000"/>
              </a:lnSpc>
              <a:spcBef>
                <a:spcPts val="0"/>
              </a:spcBef>
              <a:buNone/>
            </a:pPr>
            <a:endParaRPr lang="cs-CZ" sz="2400" dirty="0">
              <a:latin typeface="Comic Sans MS" pitchFamily="66" charset="0"/>
            </a:endParaRPr>
          </a:p>
        </p:txBody>
      </p:sp>
      <p:pic>
        <p:nvPicPr>
          <p:cNvPr id="6" name="Picture 8" descr="uvolnění DC I"/>
          <p:cNvPicPr>
            <a:picLocks noGrp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536" y="4509120"/>
            <a:ext cx="3960000" cy="1800000"/>
          </a:xfrm>
          <a:effectLst>
            <a:softEdge rad="112500"/>
          </a:effectLst>
        </p:spPr>
      </p:pic>
      <p:pic>
        <p:nvPicPr>
          <p:cNvPr id="7" name="Picture 10" descr="uvolnění DC II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88024" y="4509120"/>
            <a:ext cx="3960000" cy="180000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a co když dýchá a je v bezvědomí?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3" y="1556792"/>
            <a:ext cx="8784975" cy="1943100"/>
          </a:xfrm>
        </p:spPr>
        <p:txBody>
          <a:bodyPr/>
          <a:lstStyle/>
          <a:p>
            <a:pPr marL="0" algn="ctr">
              <a:lnSpc>
                <a:spcPct val="150000"/>
              </a:lnSpc>
              <a:buNone/>
            </a:pPr>
            <a:r>
              <a:rPr lang="cs-CZ" sz="2400" dirty="0">
                <a:latin typeface="Comic Sans MS" pitchFamily="66" charset="0"/>
              </a:rPr>
              <a:t>zavolejte záchranou službu !!</a:t>
            </a:r>
          </a:p>
          <a:p>
            <a:pPr marL="0" algn="ctr">
              <a:lnSpc>
                <a:spcPct val="150000"/>
              </a:lnSpc>
              <a:buNone/>
            </a:pPr>
            <a:r>
              <a:rPr lang="cs-CZ" sz="2400" dirty="0">
                <a:latin typeface="Comic Sans MS" pitchFamily="66" charset="0"/>
              </a:rPr>
              <a:t>do příjezdu ZZS udržujte volné dýchací cesty </a:t>
            </a:r>
            <a:r>
              <a:rPr lang="cs-CZ" sz="2000" dirty="0">
                <a:latin typeface="Comic Sans MS" pitchFamily="66" charset="0"/>
              </a:rPr>
              <a:t>(záklonem hlavy)</a:t>
            </a:r>
            <a:r>
              <a:rPr lang="cs-CZ" sz="2400" dirty="0">
                <a:latin typeface="Comic Sans MS" pitchFamily="66" charset="0"/>
              </a:rPr>
              <a:t> a hlídejte zda dýchá </a:t>
            </a:r>
          </a:p>
          <a:p>
            <a:pPr marL="0" algn="ctr">
              <a:lnSpc>
                <a:spcPct val="150000"/>
              </a:lnSpc>
              <a:buNone/>
            </a:pPr>
            <a:r>
              <a:rPr lang="cs-CZ" sz="2400" dirty="0">
                <a:latin typeface="Comic Sans MS" pitchFamily="66" charset="0"/>
              </a:rPr>
              <a:t>pokud musíte od pacienta odejít, ulož ho do </a:t>
            </a:r>
            <a:br>
              <a:rPr lang="cs-CZ" sz="2400" dirty="0">
                <a:latin typeface="Comic Sans MS" pitchFamily="66" charset="0"/>
              </a:rPr>
            </a:b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zotavovací polohy</a:t>
            </a:r>
            <a:endParaRPr lang="cs-CZ" sz="2400" dirty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cs-CZ" sz="2400" dirty="0">
              <a:latin typeface="Comic Sans MS" pitchFamily="66" charset="0"/>
            </a:endParaRP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25144"/>
            <a:ext cx="6488350" cy="186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725144"/>
            <a:ext cx="42306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772816"/>
            <a:ext cx="281855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1844824"/>
            <a:ext cx="295161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4149080"/>
            <a:ext cx="256214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Zotavovací poloha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Pokud nedýchá musíte …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1772816"/>
            <a:ext cx="5760889" cy="1728192"/>
          </a:xfrm>
        </p:spPr>
        <p:txBody>
          <a:bodyPr/>
          <a:lstStyle/>
          <a:p>
            <a:pPr mar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  <a:defRPr/>
            </a:pPr>
            <a:r>
              <a:rPr lang="cs-CZ" sz="3200" dirty="0">
                <a:latin typeface="Comic Sans MS" pitchFamily="66" charset="0"/>
              </a:rPr>
              <a:t>volat 155 a začít</a:t>
            </a:r>
          </a:p>
          <a:p>
            <a:pPr mar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  <a:defRPr/>
            </a:pPr>
            <a:r>
              <a:rPr lang="cs-CZ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stlačovat hrudník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772816"/>
            <a:ext cx="2888081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1274584" y="3702080"/>
            <a:ext cx="2448272" cy="262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srdeční masáž I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581128"/>
            <a:ext cx="2098193" cy="202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Jak správně stlačovat hrudník?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47050" cy="3672557"/>
          </a:xfrm>
        </p:spPr>
        <p:txBody>
          <a:bodyPr rtlCol="0">
            <a:normAutofit fontScale="92500" lnSpcReduction="1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pacient musí ležet na tvrdé podložce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stlačujte uprostřed hrudníku </a:t>
            </a:r>
          </a:p>
          <a:p>
            <a:pPr marL="0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1800" dirty="0">
                <a:latin typeface="Comic Sans MS" pitchFamily="66" charset="0"/>
              </a:rPr>
              <a:t>(místo kde se kříží spojnice bradavek a hrudní kost)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do hloubky minimálně </a:t>
            </a: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5 - 6 cm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frekvencí </a:t>
            </a: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100 – 120 stlačení za minutu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mějte natažené horní končetiny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cs-CZ" sz="2400" dirty="0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68144" y="4293096"/>
            <a:ext cx="2520132" cy="2087761"/>
            <a:chOff x="247" y="2448"/>
            <a:chExt cx="2224" cy="1735"/>
          </a:xfrm>
        </p:grpSpPr>
        <p:pic>
          <p:nvPicPr>
            <p:cNvPr id="15367" name="Picture 11" descr="cpr_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-48000"/>
              <a:grayscl/>
            </a:blip>
            <a:srcRect/>
            <a:stretch>
              <a:fillRect/>
            </a:stretch>
          </p:blipFill>
          <p:spPr bwMode="auto">
            <a:xfrm>
              <a:off x="672" y="2736"/>
              <a:ext cx="1799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 flipH="1" flipV="1">
              <a:off x="793" y="2681"/>
              <a:ext cx="96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9" name="Line 13"/>
            <p:cNvSpPr>
              <a:spLocks noChangeShapeType="1"/>
            </p:cNvSpPr>
            <p:nvPr/>
          </p:nvSpPr>
          <p:spPr bwMode="auto">
            <a:xfrm flipH="1" flipV="1">
              <a:off x="649" y="2873"/>
              <a:ext cx="115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lg" len="lg"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0" name="Text Box 14"/>
            <p:cNvSpPr txBox="1">
              <a:spLocks noChangeArrowheads="1"/>
            </p:cNvSpPr>
            <p:nvPr/>
          </p:nvSpPr>
          <p:spPr bwMode="auto">
            <a:xfrm>
              <a:off x="247" y="2777"/>
              <a:ext cx="4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cs-CZ" sz="1200"/>
                <a:t>stlačit</a:t>
              </a:r>
            </a:p>
          </p:txBody>
        </p:sp>
        <p:sp>
          <p:nvSpPr>
            <p:cNvPr id="15371" name="Text Box 15"/>
            <p:cNvSpPr txBox="1">
              <a:spLocks noChangeArrowheads="1"/>
            </p:cNvSpPr>
            <p:nvPr/>
          </p:nvSpPr>
          <p:spPr bwMode="auto">
            <a:xfrm>
              <a:off x="354" y="2585"/>
              <a:ext cx="4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cs-CZ" sz="1200" dirty="0"/>
                <a:t>povolit</a:t>
              </a:r>
            </a:p>
          </p:txBody>
        </p:sp>
        <p:sp>
          <p:nvSpPr>
            <p:cNvPr id="15372" name="Text Box 17"/>
            <p:cNvSpPr txBox="1">
              <a:spLocks noChangeArrowheads="1"/>
            </p:cNvSpPr>
            <p:nvPr/>
          </p:nvSpPr>
          <p:spPr bwMode="auto">
            <a:xfrm>
              <a:off x="1753" y="2797"/>
              <a:ext cx="6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osa pohybu</a:t>
              </a:r>
              <a:endParaRPr lang="cs-CZ"/>
            </a:p>
          </p:txBody>
        </p:sp>
        <p:sp>
          <p:nvSpPr>
            <p:cNvPr id="15373" name="Line 18"/>
            <p:cNvSpPr>
              <a:spLocks noChangeShapeType="1"/>
            </p:cNvSpPr>
            <p:nvPr/>
          </p:nvSpPr>
          <p:spPr bwMode="auto">
            <a:xfrm flipV="1">
              <a:off x="1801" y="2969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4" name="Line 19"/>
            <p:cNvSpPr>
              <a:spLocks noChangeShapeType="1"/>
            </p:cNvSpPr>
            <p:nvPr/>
          </p:nvSpPr>
          <p:spPr bwMode="auto">
            <a:xfrm>
              <a:off x="1225" y="296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5" name="Text Box 20"/>
            <p:cNvSpPr txBox="1">
              <a:spLocks noChangeArrowheads="1"/>
            </p:cNvSpPr>
            <p:nvPr/>
          </p:nvSpPr>
          <p:spPr bwMode="auto">
            <a:xfrm>
              <a:off x="1205" y="2448"/>
              <a:ext cx="94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5-6 cm rozsah</a:t>
              </a:r>
              <a:endParaRPr lang="cs-CZ"/>
            </a:p>
          </p:txBody>
        </p:sp>
        <p:sp>
          <p:nvSpPr>
            <p:cNvPr id="15376" name="Line 21"/>
            <p:cNvSpPr>
              <a:spLocks noChangeShapeType="1"/>
            </p:cNvSpPr>
            <p:nvPr/>
          </p:nvSpPr>
          <p:spPr bwMode="auto">
            <a:xfrm flipV="1">
              <a:off x="1225" y="2592"/>
              <a:ext cx="263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1628800"/>
            <a:ext cx="194972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a kdy můžete  přestat ?</a:t>
            </a:r>
          </a:p>
        </p:txBody>
      </p:sp>
      <p:pic>
        <p:nvPicPr>
          <p:cNvPr id="13" name="Obrázek 12" descr="298209_102358593207482_100003000243662_17363_1380982165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1988840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179512" y="1556792"/>
            <a:ext cx="58326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609600" algn="ctr" fontAlgn="auto">
              <a:lnSpc>
                <a:spcPct val="200000"/>
              </a:lnSpc>
              <a:spcAft>
                <a:spcPts val="0"/>
              </a:spcAft>
              <a:buNone/>
              <a:defRPr/>
            </a:pPr>
            <a:r>
              <a:rPr lang="cs-CZ" sz="2400" b="0" dirty="0"/>
              <a:t>když si převezme pacienta záchranka</a:t>
            </a:r>
            <a:endParaRPr lang="cs-CZ" sz="800" b="0" dirty="0"/>
          </a:p>
          <a:p>
            <a:pPr algn="ctr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cs-CZ" sz="2400" b="0" dirty="0"/>
              <a:t>když pacient začne normálně dýchat nebo se začne bránit</a:t>
            </a:r>
          </a:p>
          <a:p>
            <a:pPr marL="609600" indent="-60960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cs-CZ" sz="800" b="0" dirty="0">
              <a:solidFill>
                <a:srgbClr val="FF0000"/>
              </a:solidFill>
            </a:endParaRPr>
          </a:p>
          <a:p>
            <a:pPr marL="609600" indent="-60960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cs-CZ" sz="800" b="0" dirty="0">
              <a:solidFill>
                <a:srgbClr val="FF0000"/>
              </a:solidFill>
            </a:endParaRPr>
          </a:p>
          <a:p>
            <a:pPr indent="-60960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ostatních případech nepřestávejte a</a:t>
            </a:r>
          </a:p>
          <a:p>
            <a:pPr indent="-60960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 dvou minutách se vystřídejte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1"/>
          <p:cNvSpPr>
            <a:spLocks noChangeArrowheads="1"/>
          </p:cNvSpPr>
          <p:nvPr/>
        </p:nvSpPr>
        <p:spPr bwMode="auto">
          <a:xfrm>
            <a:off x="573460" y="16351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79" name="Rectangle 65"/>
          <p:cNvSpPr>
            <a:spLocks noChangeArrowheads="1"/>
          </p:cNvSpPr>
          <p:nvPr/>
        </p:nvSpPr>
        <p:spPr bwMode="auto">
          <a:xfrm>
            <a:off x="573460" y="22447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0" name="Rectangle 66"/>
          <p:cNvSpPr>
            <a:spLocks noChangeArrowheads="1"/>
          </p:cNvSpPr>
          <p:nvPr/>
        </p:nvSpPr>
        <p:spPr bwMode="auto">
          <a:xfrm>
            <a:off x="573460" y="28543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1" name="Rectangle 67"/>
          <p:cNvSpPr>
            <a:spLocks noChangeArrowheads="1"/>
          </p:cNvSpPr>
          <p:nvPr/>
        </p:nvSpPr>
        <p:spPr bwMode="auto">
          <a:xfrm>
            <a:off x="573460" y="34639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2" name="Rectangle 68"/>
          <p:cNvSpPr>
            <a:spLocks noChangeArrowheads="1"/>
          </p:cNvSpPr>
          <p:nvPr/>
        </p:nvSpPr>
        <p:spPr bwMode="auto">
          <a:xfrm>
            <a:off x="573460" y="40735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3" name="Rectangle 69"/>
          <p:cNvSpPr>
            <a:spLocks noChangeArrowheads="1"/>
          </p:cNvSpPr>
          <p:nvPr/>
        </p:nvSpPr>
        <p:spPr bwMode="auto">
          <a:xfrm>
            <a:off x="573460" y="46831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4" name="Rectangle 70"/>
          <p:cNvSpPr>
            <a:spLocks noChangeArrowheads="1"/>
          </p:cNvSpPr>
          <p:nvPr/>
        </p:nvSpPr>
        <p:spPr bwMode="auto">
          <a:xfrm>
            <a:off x="573460" y="52927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9" name="Rectangle 63"/>
          <p:cNvSpPr>
            <a:spLocks noChangeArrowheads="1"/>
          </p:cNvSpPr>
          <p:nvPr/>
        </p:nvSpPr>
        <p:spPr bwMode="auto">
          <a:xfrm>
            <a:off x="611560" y="1628800"/>
            <a:ext cx="372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Opatrně přistupte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0" name="Rectangle 72"/>
          <p:cNvSpPr>
            <a:spLocks noChangeArrowheads="1"/>
          </p:cNvSpPr>
          <p:nvPr/>
        </p:nvSpPr>
        <p:spPr bwMode="auto">
          <a:xfrm>
            <a:off x="573460" y="22415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Zkontrolujte vědomí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1" name="Rectangle 73"/>
          <p:cNvSpPr>
            <a:spLocks noChangeArrowheads="1"/>
          </p:cNvSpPr>
          <p:nvPr/>
        </p:nvSpPr>
        <p:spPr bwMode="auto">
          <a:xfrm>
            <a:off x="573460" y="28511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Volejte o pomoc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2" name="Rectangle 74"/>
          <p:cNvSpPr>
            <a:spLocks noChangeArrowheads="1"/>
          </p:cNvSpPr>
          <p:nvPr/>
        </p:nvSpPr>
        <p:spPr bwMode="auto">
          <a:xfrm>
            <a:off x="573460" y="34607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Zprůchodněte DC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3" name="Rectangle 75"/>
          <p:cNvSpPr>
            <a:spLocks noChangeArrowheads="1"/>
          </p:cNvSpPr>
          <p:nvPr/>
        </p:nvSpPr>
        <p:spPr bwMode="auto">
          <a:xfrm>
            <a:off x="573460" y="40703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Zkontrolujte dýchání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4" name="Rectangle 76"/>
          <p:cNvSpPr>
            <a:spLocks noChangeArrowheads="1"/>
          </p:cNvSpPr>
          <p:nvPr/>
        </p:nvSpPr>
        <p:spPr bwMode="auto">
          <a:xfrm>
            <a:off x="573460" y="46799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Volejte linku 155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5" name="Rectangle 77"/>
          <p:cNvSpPr>
            <a:spLocks noChangeArrowheads="1"/>
          </p:cNvSpPr>
          <p:nvPr/>
        </p:nvSpPr>
        <p:spPr bwMode="auto">
          <a:xfrm>
            <a:off x="573460" y="52895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Stlačujte hrudník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068960"/>
            <a:ext cx="2160240" cy="331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OPAKOVÁNÍ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772816"/>
            <a:ext cx="1600484" cy="237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83562" cy="792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Krvácení</a:t>
            </a:r>
          </a:p>
        </p:txBody>
      </p:sp>
      <p:pic>
        <p:nvPicPr>
          <p:cNvPr id="26627" name="Picture 5" descr="100_166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7584" y="1556792"/>
            <a:ext cx="3892199" cy="2592313"/>
          </a:xfrm>
          <a:effectLst>
            <a:softEdge rad="112500"/>
          </a:effectLst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-1015" y="4221088"/>
            <a:ext cx="914501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Při každém ošetřování používejte ochranné pomůcky, u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cs-CZ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krvácení obzvlášť!!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cs-CZ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Nejlepší jsou latexové rukavice.</a:t>
            </a:r>
          </a:p>
        </p:txBody>
      </p:sp>
      <p:pic>
        <p:nvPicPr>
          <p:cNvPr id="26629" name="Picture 7" descr="rukavic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1484784"/>
            <a:ext cx="2536825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Obrázek 18" descr="hp_mokropsy_201203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1124744"/>
            <a:ext cx="3312070" cy="486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Nadpis 1"/>
          <p:cNvSpPr>
            <a:spLocks noGrp="1"/>
          </p:cNvSpPr>
          <p:nvPr>
            <p:ph type="title" sz="quarter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Helpíkův pohár</a:t>
            </a:r>
          </a:p>
        </p:txBody>
      </p:sp>
      <p:pic>
        <p:nvPicPr>
          <p:cNvPr id="3075" name="Zástupný symbol pro obsah 16" descr="DSC_8666.JPG"/>
          <p:cNvPicPr>
            <a:picLocks noGrp="1" noChangeAspect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8313" y="2205038"/>
            <a:ext cx="243840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Obrázek 12" descr="Helpik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549275"/>
            <a:ext cx="100806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9" descr="hp_mokropsy_201201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4149725"/>
            <a:ext cx="2439987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Obrázek 21" descr="074-Helpikuv_pohar_2012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7763" y="4149725"/>
            <a:ext cx="2430462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Obrázek 22" descr="vrtulník1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00000">
            <a:off x="6977063" y="592138"/>
            <a:ext cx="217328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Zástupný symbol pro obsah 17" descr="042-Helpikuv_pohar_2012.jpg"/>
          <p:cNvPicPr>
            <a:picLocks noGrp="1" noChangeAspect="1"/>
          </p:cNvPicPr>
          <p:nvPr>
            <p:ph sz="quarter" idx="2"/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6243638" y="2276475"/>
            <a:ext cx="2432050" cy="162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ovéPole 14"/>
          <p:cNvSpPr txBox="1"/>
          <p:nvPr/>
        </p:nvSpPr>
        <p:spPr>
          <a:xfrm>
            <a:off x="1259632" y="5805264"/>
            <a:ext cx="6643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www.helpik.cz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Druhy krvácení</a:t>
            </a:r>
          </a:p>
        </p:txBody>
      </p:sp>
      <p:pic>
        <p:nvPicPr>
          <p:cNvPr id="8" name="Zástupný symbol pro obsah 7" descr="019-Helpikuv_pohar_201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20072" y="1916832"/>
            <a:ext cx="2849937" cy="2880000"/>
          </a:xfrm>
          <a:effectLst>
            <a:softEdge rad="112500"/>
          </a:effectLst>
        </p:spPr>
      </p:pic>
      <p:sp>
        <p:nvSpPr>
          <p:cNvPr id="245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4941888"/>
            <a:ext cx="4038600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b="1" dirty="0">
                <a:latin typeface="Comic Sans MS" pitchFamily="66" charset="0"/>
              </a:rPr>
              <a:t>Masivní krvácení</a:t>
            </a:r>
          </a:p>
          <a:p>
            <a:pPr algn="ctr">
              <a:buFontTx/>
              <a:buNone/>
            </a:pPr>
            <a:r>
              <a:rPr lang="cs-CZ" sz="2000" dirty="0">
                <a:latin typeface="Comic Sans MS" pitchFamily="66" charset="0"/>
              </a:rPr>
              <a:t>žilní, tepenné</a:t>
            </a:r>
          </a:p>
        </p:txBody>
      </p:sp>
      <p:pic>
        <p:nvPicPr>
          <p:cNvPr id="5" name="Obrázek 4" descr="hp_hvezda_201205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331640" y="1916832"/>
            <a:ext cx="23042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ovéPole 5"/>
          <p:cNvSpPr txBox="1">
            <a:spLocks noChangeArrowheads="1"/>
          </p:cNvSpPr>
          <p:nvPr/>
        </p:nvSpPr>
        <p:spPr bwMode="auto">
          <a:xfrm>
            <a:off x="684213" y="5013325"/>
            <a:ext cx="3600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dirty="0"/>
              <a:t>Povrchové krvácení</a:t>
            </a:r>
          </a:p>
          <a:p>
            <a:pPr algn="ctr"/>
            <a:r>
              <a:rPr lang="cs-CZ" sz="2000" b="0" dirty="0"/>
              <a:t>vlásečnicové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Povrchové krvácení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5905028" cy="2663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Comic Sans MS" pitchFamily="66" charset="0"/>
              </a:rPr>
              <a:t>opláchněte ránu  pod proudem studené vody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Comic Sans MS" pitchFamily="66" charset="0"/>
              </a:rPr>
              <a:t>vyčistěte ránu vhodnou desinfekcí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Comic Sans MS" pitchFamily="66" charset="0"/>
              </a:rPr>
              <a:t>přelepte ji náplastí nebo ovažte obvazem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Comic Sans MS" pitchFamily="66" charset="0"/>
              </a:rPr>
              <a:t>na velké odřeniny nepřikládejte obyčejný obvaz – mohl by se přilepit</a:t>
            </a:r>
          </a:p>
        </p:txBody>
      </p:sp>
      <p:pic>
        <p:nvPicPr>
          <p:cNvPr id="28676" name="Picture 4" descr="povrchové krvácen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292086" y="1340768"/>
            <a:ext cx="2245340" cy="3240360"/>
          </a:xfrm>
          <a:effectLst>
            <a:softEdge rad="112500"/>
          </a:effectLst>
        </p:spPr>
      </p:pic>
      <p:pic>
        <p:nvPicPr>
          <p:cNvPr id="5" name="Obrázek 4" descr="batadine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4725144"/>
            <a:ext cx="1944216" cy="19442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Obrázek 5" descr="peroxid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9552" y="4725144"/>
            <a:ext cx="1008112" cy="1905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Obrázek 7" descr="Cosmopor_advanced_25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56176" y="4752676"/>
            <a:ext cx="23812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mastný tyl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707904" y="4824684"/>
            <a:ext cx="1944216" cy="177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Masivní krvácení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5400675" cy="2981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b="1" dirty="0">
                <a:latin typeface="Comic Sans MS" pitchFamily="66" charset="0"/>
              </a:rPr>
              <a:t>Ž</a:t>
            </a:r>
            <a:r>
              <a:rPr lang="cs-CZ" sz="2400" b="1" dirty="0">
                <a:latin typeface="Comic Sans MS" pitchFamily="66" charset="0"/>
              </a:rPr>
              <a:t>ilní</a:t>
            </a:r>
            <a:endParaRPr lang="cs-CZ" sz="1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cs-CZ" sz="1400" b="1" dirty="0">
                <a:solidFill>
                  <a:srgbClr val="C00000"/>
                </a:solidFill>
                <a:latin typeface="Comic Sans MS" pitchFamily="66" charset="0"/>
              </a:rPr>
              <a:t>tmavě červená krev volně vytékající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Comic Sans MS" pitchFamily="66" charset="0"/>
              </a:rPr>
              <a:t>Tepenné</a:t>
            </a:r>
            <a:endParaRPr lang="cs-CZ" sz="2400" b="1" dirty="0">
              <a:solidFill>
                <a:srgbClr val="0000CC"/>
              </a:solidFill>
              <a:latin typeface="Comic Sans MS" pitchFamily="66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cs-CZ" sz="1400" b="1" dirty="0">
                <a:solidFill>
                  <a:srgbClr val="FF0000"/>
                </a:solidFill>
                <a:latin typeface="Comic Sans MS" pitchFamily="66" charset="0"/>
              </a:rPr>
              <a:t>jasně červená krev pulsově vystřikující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Comic Sans MS" pitchFamily="66" charset="0"/>
              </a:rPr>
              <a:t>nebezpečí rychlého vykrvácení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První pomoc</a:t>
            </a: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cs-CZ" sz="18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Comic Sans MS" pitchFamily="66" charset="0"/>
              </a:rPr>
              <a:t>co nejrychleji zastavte krvácení!</a:t>
            </a:r>
            <a:endParaRPr lang="cs-CZ" sz="2000" b="1" dirty="0"/>
          </a:p>
          <a:p>
            <a:pPr>
              <a:buNone/>
            </a:pPr>
            <a:endParaRPr lang="cs-CZ" sz="2000" dirty="0"/>
          </a:p>
        </p:txBody>
      </p:sp>
      <p:pic>
        <p:nvPicPr>
          <p:cNvPr id="29700" name="Picture 4" descr="žilní krvácení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528567" y="1314761"/>
            <a:ext cx="3291905" cy="2339922"/>
          </a:xfrm>
          <a:effectLst>
            <a:softEdge rad="112500"/>
          </a:effectLst>
        </p:spPr>
      </p:pic>
      <p:pic>
        <p:nvPicPr>
          <p:cNvPr id="29701" name="Picture 5" descr="100_166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5528567" y="3835041"/>
            <a:ext cx="3283527" cy="2186247"/>
          </a:xfrm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274638"/>
            <a:ext cx="9396413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 a jak krvácení zastavím 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Comic Sans MS" pitchFamily="66" charset="0"/>
              </a:rPr>
              <a:t>stlačením rány</a:t>
            </a: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Comic Sans MS" pitchFamily="66" charset="0"/>
              </a:rPr>
              <a:t>přiložením tlakového obvazu</a:t>
            </a: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Comic Sans MS" pitchFamily="66" charset="0"/>
              </a:rPr>
              <a:t>stlačením tlakového bodu</a:t>
            </a:r>
          </a:p>
        </p:txBody>
      </p:sp>
      <p:pic>
        <p:nvPicPr>
          <p:cNvPr id="27652" name="Picture 4" descr="krvacen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38C25"/>
              </a:clrFrom>
              <a:clrTo>
                <a:srgbClr val="F38C2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0" y="1844824"/>
            <a:ext cx="4012710" cy="2390180"/>
          </a:xfrm>
          <a:noFill/>
        </p:spPr>
      </p:pic>
      <p:pic>
        <p:nvPicPr>
          <p:cNvPr id="27653" name="Picture 5" descr="1590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509120"/>
            <a:ext cx="22701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Tlakový obvaz</a:t>
            </a:r>
          </a:p>
        </p:txBody>
      </p:sp>
      <p:pic>
        <p:nvPicPr>
          <p:cNvPr id="90119" name="Picture 7" descr="rána a prsty"/>
          <p:cNvPicPr>
            <a:picLocks noGrp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347864" y="1556792"/>
            <a:ext cx="2520000" cy="2016000"/>
          </a:xfrm>
          <a:effectLst>
            <a:softEdge rad="112500"/>
          </a:effectLst>
        </p:spPr>
      </p:pic>
      <p:pic>
        <p:nvPicPr>
          <p:cNvPr id="90118" name="Picture 6" descr="100_1657"/>
          <p:cNvPicPr>
            <a:picLocks noGrp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1556792"/>
            <a:ext cx="2520280" cy="2016224"/>
          </a:xfrm>
          <a:effectLst>
            <a:softEdge rad="112500"/>
          </a:effectLst>
        </p:spPr>
      </p:pic>
      <p:pic>
        <p:nvPicPr>
          <p:cNvPr id="90121" name="Picture 9" descr="prosakování I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9" y="1556792"/>
            <a:ext cx="2583265" cy="2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22" name="Picture 10" descr="komprese I"/>
          <p:cNvPicPr preferRelativeResize="0"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3789040"/>
            <a:ext cx="2520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24" name="Picture 12" descr="komprese IIiI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176" y="3789040"/>
            <a:ext cx="25200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26" name="Picture 14" descr="komprese V"/>
          <p:cNvPicPr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872" y="3789040"/>
            <a:ext cx="2520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0842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Nejdůležitější a  neodkladné úkony první pomoci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9144000" cy="45259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cs-CZ" dirty="0"/>
          </a:p>
          <a:p>
            <a:pPr algn="ctr">
              <a:lnSpc>
                <a:spcPct val="90000"/>
              </a:lnSpc>
              <a:buNone/>
            </a:pPr>
            <a:r>
              <a:rPr lang="cs-CZ" dirty="0">
                <a:latin typeface="Comic Sans MS" pitchFamily="66" charset="0"/>
              </a:rPr>
              <a:t>zastavte masivní krvácení</a:t>
            </a:r>
          </a:p>
          <a:p>
            <a:pPr algn="ctr">
              <a:lnSpc>
                <a:spcPct val="9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cs-CZ" dirty="0">
                <a:latin typeface="Comic Sans MS" pitchFamily="66" charset="0"/>
              </a:rPr>
              <a:t>uvolněte dýchací cesty</a:t>
            </a:r>
          </a:p>
          <a:p>
            <a:pPr algn="ctr">
              <a:lnSpc>
                <a:spcPct val="9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cs-CZ" dirty="0">
                <a:latin typeface="Comic Sans MS" pitchFamily="66" charset="0"/>
              </a:rPr>
              <a:t>pokud nedýchá začněte stlačovat hrudník</a:t>
            </a:r>
          </a:p>
          <a:p>
            <a:pPr algn="ctr">
              <a:lnSpc>
                <a:spcPct val="90000"/>
              </a:lnSpc>
              <a:buNone/>
            </a:pPr>
            <a:endParaRPr lang="cs-CZ" sz="200" dirty="0">
              <a:latin typeface="Comic Sans MS" pitchFamily="66" charset="0"/>
            </a:endParaRPr>
          </a:p>
          <a:p>
            <a:pPr marL="0" indent="-60960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sz="28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nezapomeňte </a:t>
            </a: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aktivovat záchrannou službu</a:t>
            </a:r>
          </a:p>
          <a:p>
            <a:pPr marL="0" indent="-60960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na lince 155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4321175" cy="23764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Děkuji za </a:t>
            </a:r>
            <a:b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pozornost</a:t>
            </a:r>
          </a:p>
        </p:txBody>
      </p:sp>
      <p:sp>
        <p:nvSpPr>
          <p:cNvPr id="92219" name="Rectangle 59"/>
          <p:cNvSpPr>
            <a:spLocks noChangeArrowheads="1"/>
          </p:cNvSpPr>
          <p:nvPr/>
        </p:nvSpPr>
        <p:spPr bwMode="auto">
          <a:xfrm>
            <a:off x="4932363" y="3933825"/>
            <a:ext cx="368141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cs-CZ" sz="54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21" name="Rectangle 61"/>
          <p:cNvSpPr>
            <a:spLocks noChangeArrowheads="1"/>
          </p:cNvSpPr>
          <p:nvPr/>
        </p:nvSpPr>
        <p:spPr bwMode="auto">
          <a:xfrm>
            <a:off x="539750" y="3573463"/>
            <a:ext cx="50403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r>
              <a:rPr lang="cs-CZ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hurá na test</a:t>
            </a:r>
          </a:p>
        </p:txBody>
      </p:sp>
      <p:pic>
        <p:nvPicPr>
          <p:cNvPr id="34821" name="Obrázek 6" descr="Helpik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484313"/>
            <a:ext cx="24765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9" grpId="0"/>
      <p:bldP spid="922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Zástupný symbol pro obsah 7" descr="reflex se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4275048"/>
            <a:ext cx="1836204" cy="230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Obrázek 10" descr="jednorázové rukavic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565">
            <a:off x="6318526" y="4437705"/>
            <a:ext cx="2048921" cy="2050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vodni-hasic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408">
            <a:off x="757601" y="4442143"/>
            <a:ext cx="1810796" cy="1951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Dobře si pamatujte!!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20" y="1412776"/>
            <a:ext cx="864096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endParaRPr lang="cs-CZ" sz="800" b="0" dirty="0"/>
          </a:p>
          <a:p>
            <a:pPr marL="342900" indent="-342900" algn="ctr">
              <a:lnSpc>
                <a:spcPct val="200000"/>
              </a:lnSpc>
              <a:defRPr/>
            </a:pPr>
            <a:r>
              <a:rPr lang="cs-CZ" sz="2400" b="0" dirty="0"/>
              <a:t>K pacientovy  přistupujeme vždy opatrně.</a:t>
            </a:r>
          </a:p>
          <a:p>
            <a:pPr marL="342900" indent="-342900" algn="ctr">
              <a:lnSpc>
                <a:spcPct val="200000"/>
              </a:lnSpc>
              <a:defRPr/>
            </a:pPr>
            <a:r>
              <a:rPr lang="cs-CZ" sz="2400" b="0" dirty="0"/>
              <a:t>Používáme ochranné pomůcky.</a:t>
            </a:r>
          </a:p>
          <a:p>
            <a:pPr marL="342900" indent="-34290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Naše bezpečnost je vždy na prvním místě!</a:t>
            </a:r>
          </a:p>
          <a:p>
            <a:pPr>
              <a:defRPr/>
            </a:pPr>
            <a:endParaRPr lang="cs-CZ" sz="2400" b="0" dirty="0"/>
          </a:p>
          <a:p>
            <a:pPr>
              <a:defRPr/>
            </a:pPr>
            <a:endParaRPr lang="cs-CZ" sz="2400" b="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Cíle první pomoci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22375"/>
            <a:ext cx="8183562" cy="3719513"/>
          </a:xfrm>
        </p:spPr>
        <p:txBody>
          <a:bodyPr rtlCol="0">
            <a:normAutofit/>
          </a:bodyPr>
          <a:lstStyle/>
          <a:p>
            <a:pPr marL="265176" indent="-265176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cs-CZ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cs-CZ" dirty="0">
                <a:latin typeface="Comic Sans MS" pitchFamily="66" charset="0"/>
              </a:rPr>
              <a:t> Zachránit život postiženému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cs-CZ" dirty="0">
              <a:latin typeface="Comic Sans MS" pitchFamily="66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cs-CZ" dirty="0">
                <a:latin typeface="Comic Sans MS" pitchFamily="66" charset="0"/>
              </a:rPr>
              <a:t> Zabránit zhoršování jeho stavu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cs-CZ" dirty="0">
              <a:latin typeface="Comic Sans MS" pitchFamily="66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cs-CZ" dirty="0">
                <a:latin typeface="Comic Sans MS" pitchFamily="66" charset="0"/>
              </a:rPr>
              <a:t> Zajistit odborné ošetření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latin typeface="Comic Sans MS" pitchFamily="66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83568" y="530120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Kvalita poskytnuté pomoci závisí na znalostech a vybavení zachránce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Tísňové linky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7575550" y="4968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0">
              <a:latin typeface="Arial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7143750" y="423863"/>
            <a:ext cx="1820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0">
              <a:latin typeface="Arial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381317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cs-CZ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39552" y="2219325"/>
            <a:ext cx="8053388" cy="40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/>
              <a:t>Hasiči							</a:t>
            </a:r>
            <a:endParaRPr lang="cs-CZ" sz="2000" kern="0" dirty="0">
              <a:latin typeface="+mn-lt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/>
              <a:t>Záchranná služba					</a:t>
            </a:r>
            <a:endParaRPr lang="cs-CZ" sz="2000" kern="0" dirty="0">
              <a:latin typeface="+mn-lt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/>
              <a:t>Městská policie					</a:t>
            </a:r>
            <a:endParaRPr lang="cs-CZ" sz="2000" kern="0" dirty="0">
              <a:latin typeface="+mn-lt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/>
              <a:t>Policie ČR						</a:t>
            </a:r>
            <a:endParaRPr lang="cs-CZ" sz="2000" kern="0" dirty="0">
              <a:latin typeface="+mn-lt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/>
              <a:t>Mezinárodní tísňové číslo			</a:t>
            </a:r>
            <a:endParaRPr lang="cs-CZ" sz="2000" kern="0" dirty="0">
              <a:latin typeface="+mn-lt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cs-CZ" sz="2800" b="0" kern="0" dirty="0">
              <a:latin typeface="+mn-lt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6876256" y="2204864"/>
            <a:ext cx="17281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150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155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156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158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112</a:t>
            </a:r>
          </a:p>
        </p:txBody>
      </p:sp>
      <p:pic>
        <p:nvPicPr>
          <p:cNvPr id="10255" name="Picture 15" descr="http://www.goodview.govoffice.com/vertical/Sites/%7BBBD7C185-3836-45BA-8DC7-F798D773CFA3%7D/uploads/%7B06297D85-0A88-4863-ABD2-8AB96E90F8D7%7D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38" y="423863"/>
            <a:ext cx="1789112" cy="178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http://www.goodview.govoffice.com/vertical/Sites/%7BBBD7C185-3836-45BA-8DC7-F798D773CFA3%7D/uploads/%7B06297D85-0A88-4863-ABD2-8AB96E90F8D7%7D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27850" y="423863"/>
            <a:ext cx="1789113" cy="178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015">
            <a:off x="3563888" y="2924944"/>
            <a:ext cx="1410116" cy="2924944"/>
          </a:xfrm>
          <a:scene3d>
            <a:camera prst="perspectiveHeroicExtremeLef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50918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183562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Zavolejte nebo nechte zavolat záchrannou službu 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640960" cy="4752528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9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dirty="0">
                <a:latin typeface="Comic Sans MS" pitchFamily="66" charset="0"/>
              </a:rPr>
              <a:t>Nezapomeňte se představit </a:t>
            </a:r>
            <a:r>
              <a:rPr lang="cs-CZ" sz="2800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dirty="0">
                <a:latin typeface="Comic Sans MS" pitchFamily="66" charset="0"/>
              </a:rPr>
              <a:t>Proč voláte?- </a:t>
            </a:r>
            <a:r>
              <a:rPr lang="cs-CZ" sz="1800" dirty="0">
                <a:latin typeface="Comic Sans MS" pitchFamily="66" charset="0"/>
              </a:rPr>
              <a:t>stručně vysvětlete co se přihodilo</a:t>
            </a: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Odpovídejte na dotazy dispečerky !!!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 dirty="0">
                <a:latin typeface="Comic Sans MS" pitchFamily="66" charset="0"/>
              </a:rPr>
              <a:t>Kde se to stalo - adresa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 dirty="0">
                <a:latin typeface="Comic Sans MS" pitchFamily="66" charset="0"/>
              </a:rPr>
              <a:t>Co se komu stalo, případně kolik </a:t>
            </a:r>
            <a:r>
              <a:rPr lang="cs-CZ" sz="1800">
                <a:latin typeface="Comic Sans MS" pitchFamily="66" charset="0"/>
              </a:rPr>
              <a:t>je zraněných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>
                <a:latin typeface="Comic Sans MS" pitchFamily="66" charset="0"/>
              </a:rPr>
              <a:t>Telefonní </a:t>
            </a:r>
            <a:r>
              <a:rPr lang="cs-CZ" sz="1800" dirty="0">
                <a:latin typeface="Comic Sans MS" pitchFamily="66" charset="0"/>
              </a:rPr>
              <a:t>číslo na kterém budete k zastižení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Nepokládejte telefon jako první !!!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dirty="0">
                <a:latin typeface="Comic Sans MS" pitchFamily="66" charset="0"/>
              </a:rPr>
              <a:t>Poslouchejte rady dispečera.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24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Nejprve zkontrolujte vědomí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6103937" cy="4525963"/>
          </a:xfrm>
        </p:spPr>
        <p:txBody>
          <a:bodyPr/>
          <a:lstStyle/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Zatřeste rameny postiženého a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hlasitě se zeptejte</a:t>
            </a:r>
          </a:p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itchFamily="66" charset="0"/>
              </a:rPr>
              <a:t>„Jste v pořádku?“</a:t>
            </a:r>
          </a:p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endParaRPr lang="cs-CZ" sz="2000" dirty="0">
              <a:latin typeface="Comic Sans MS" pitchFamily="66" charset="0"/>
            </a:endParaRPr>
          </a:p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Pokud nereaguje, udělejte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bolestivý podnět</a:t>
            </a:r>
          </a:p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itchFamily="66" charset="0"/>
              </a:rPr>
              <a:t>Třeba štípnutím do tváře.</a:t>
            </a:r>
          </a:p>
          <a:p>
            <a:pPr lvl="1">
              <a:lnSpc>
                <a:spcPct val="150000"/>
              </a:lnSpc>
              <a:buFontTx/>
              <a:buNone/>
            </a:pPr>
            <a:endParaRPr lang="cs-CZ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cs-CZ" dirty="0">
              <a:latin typeface="Comic Sans MS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060848"/>
            <a:ext cx="3097213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spc="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Reaguje ?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6696744" cy="4824412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To je dobře, ale stejně volejte o pomoc.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Snažte se dotyčného uklidnit.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Zeptejte se co se mu stalo a nebo zda ho něco bolí.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Pátrejte po masivním krvácení a případně jej zastavte.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Ošetřete drobná zranění.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endParaRPr lang="cs-CZ" sz="2000" dirty="0">
              <a:latin typeface="Comic Sans MS" pitchFamily="66" charset="0"/>
            </a:endParaRPr>
          </a:p>
          <a:p>
            <a:pPr marL="0"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Do příjezdu záchranné služby nikam neodcházejte !!</a:t>
            </a:r>
          </a:p>
        </p:txBody>
      </p:sp>
      <p:pic>
        <p:nvPicPr>
          <p:cNvPr id="10244" name="Picture 8" descr="A 0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732240" y="4653136"/>
            <a:ext cx="2206752" cy="1658112"/>
          </a:xfrm>
          <a:effectLst>
            <a:softEdge rad="112500"/>
          </a:effectLst>
        </p:spPr>
      </p:pic>
      <p:pic>
        <p:nvPicPr>
          <p:cNvPr id="10245" name="Picture 3" descr="A 072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240" y="1196752"/>
            <a:ext cx="2233612" cy="331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7361</TotalTime>
  <Words>586</Words>
  <Application>Microsoft Office PowerPoint</Application>
  <PresentationFormat>Předvádění na obrazovce (4:3)</PresentationFormat>
  <Paragraphs>173</Paragraphs>
  <Slides>26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Wingdings</vt:lpstr>
      <vt:lpstr>Motiv systému Office</vt:lpstr>
      <vt:lpstr>Helpíkův pohár</vt:lpstr>
      <vt:lpstr>Helpíkův pohár</vt:lpstr>
      <vt:lpstr>Dobře si pamatujte!!</vt:lpstr>
      <vt:lpstr>Cíle první pomoci</vt:lpstr>
      <vt:lpstr>Tísňové linky</vt:lpstr>
      <vt:lpstr>Prezentace aplikace PowerPoint</vt:lpstr>
      <vt:lpstr>Zavolejte nebo nechte zavolat záchrannou službu !</vt:lpstr>
      <vt:lpstr>Nejprve zkontrolujte vědomí</vt:lpstr>
      <vt:lpstr>Reaguje ?</vt:lpstr>
      <vt:lpstr>Nereaguje ? Neodpovídá ?</vt:lpstr>
      <vt:lpstr> Pak zjistěte zda dýchá </vt:lpstr>
      <vt:lpstr> Abnormální dýchání</vt:lpstr>
      <vt:lpstr> … a co když dýchá a je v bezvědomí?</vt:lpstr>
      <vt:lpstr>Zotavovací poloha</vt:lpstr>
      <vt:lpstr> Pokud nedýchá musíte …</vt:lpstr>
      <vt:lpstr> Jak správně stlačovat hrudník?</vt:lpstr>
      <vt:lpstr>… a kdy můžete  přestat ?</vt:lpstr>
      <vt:lpstr>OPAKOVÁNÍ</vt:lpstr>
      <vt:lpstr>Krvácení</vt:lpstr>
      <vt:lpstr>Druhy krvácení</vt:lpstr>
      <vt:lpstr> Povrchové krvácení</vt:lpstr>
      <vt:lpstr> Masivní krvácení</vt:lpstr>
      <vt:lpstr> … a jak krvácení zastavím ?</vt:lpstr>
      <vt:lpstr>Tlakový obvaz</vt:lpstr>
      <vt:lpstr>Nejdůležitější a  neodkladné úkony první pomoci</vt:lpstr>
      <vt:lpstr>Děkuji za  pozornost</vt:lpstr>
    </vt:vector>
  </TitlesOfParts>
  <Company>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pomoc</dc:title>
  <dc:creator>Uživatel</dc:creator>
  <cp:lastModifiedBy>Tomáš Stronček</cp:lastModifiedBy>
  <cp:revision>393</cp:revision>
  <dcterms:created xsi:type="dcterms:W3CDTF">2005-06-07T12:53:53Z</dcterms:created>
  <dcterms:modified xsi:type="dcterms:W3CDTF">2016-11-09T08:45:59Z</dcterms:modified>
</cp:coreProperties>
</file>